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75" r:id="rId5"/>
    <p:sldId id="306" r:id="rId6"/>
    <p:sldId id="312" r:id="rId7"/>
    <p:sldId id="307" r:id="rId8"/>
    <p:sldId id="311" r:id="rId9"/>
    <p:sldId id="313" r:id="rId10"/>
    <p:sldId id="308" r:id="rId11"/>
    <p:sldId id="310" r:id="rId12"/>
    <p:sldId id="30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C66B6-C3BB-4EF9-AAA7-4D99D2F28FE6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94B5-6C8F-4B3E-AB30-F6B47F952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3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B94B5-6C8F-4B3E-AB30-F6B47F952D2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1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3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2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2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1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2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4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B643-7A3C-4691-AD2C-1DFCDCA15D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CC23-2366-4DF1-8211-EFBBF6B025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3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maths gc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140968"/>
            <a:ext cx="6408712" cy="3096344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16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Maths</a:t>
            </a:r>
            <a:endParaRPr lang="en-GB" sz="16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5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847" y="1166019"/>
            <a:ext cx="8509000" cy="45259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Exam board is  Edexcel</a:t>
            </a:r>
          </a:p>
          <a:p>
            <a:pPr algn="l">
              <a:defRPr/>
            </a:pP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  <a:p>
            <a:pPr algn="l">
              <a:defRPr/>
            </a:pP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100% examined (no coursework)</a:t>
            </a:r>
          </a:p>
          <a:p>
            <a:pPr algn="l"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  <a:cs typeface="Helvetica"/>
              </a:rPr>
              <a:t>THREE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 written exams</a:t>
            </a:r>
          </a:p>
          <a:p>
            <a:pPr algn="l">
              <a:defRPr/>
            </a:pP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Paper 1 	Non calculator (80 marks)   1 ½ hours</a:t>
            </a:r>
          </a:p>
          <a:p>
            <a:pPr algn="l">
              <a:defRPr/>
            </a:pP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Paper 2 	Calculator (80 marks)		1 ½ hours</a:t>
            </a:r>
          </a:p>
          <a:p>
            <a:pPr algn="l">
              <a:defRPr/>
            </a:pP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Paper 3	Calculator (80 marks)		 1 ½ hours</a:t>
            </a:r>
          </a:p>
          <a:p>
            <a:pPr algn="l">
              <a:defRPr/>
            </a:pP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  <a:p>
            <a:pPr algn="l">
              <a:defRPr/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All papers can contain content from the whole curriculum</a:t>
            </a:r>
          </a:p>
          <a:p>
            <a:pPr algn="l">
              <a:defRPr/>
            </a:pP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  <a:p>
            <a:pPr algn="l">
              <a:defRPr/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Graded from 1 to 9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0" y="116632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400" b="1" dirty="0">
                <a:latin typeface="Century Gothic" panose="020B0502020202020204" pitchFamily="34" charset="0"/>
                <a:cs typeface="Helvetica" pitchFamily="34" charset="0"/>
              </a:rPr>
              <a:t>New Maths GCSE from 2017</a:t>
            </a:r>
          </a:p>
        </p:txBody>
      </p:sp>
    </p:spTree>
    <p:extLst>
      <p:ext uri="{BB962C8B-B14F-4D97-AF65-F5344CB8AC3E}">
        <p14:creationId xmlns:p14="http://schemas.microsoft.com/office/powerpoint/2010/main" val="119646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847" y="764704"/>
            <a:ext cx="8509000" cy="6093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Change every year based on cohort but we need to aim for the following</a:t>
            </a:r>
          </a:p>
          <a:p>
            <a:pPr algn="l">
              <a:defRPr/>
            </a:pP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  <a:p>
            <a:pPr algn="l">
              <a:defRPr/>
            </a:pPr>
            <a:r>
              <a:rPr lang="en-GB" sz="2400" u="sng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Foundation</a:t>
            </a: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 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50 marks per paper (150 total) for a 4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65 marks per paper (185 total for a 5)</a:t>
            </a:r>
          </a:p>
          <a:p>
            <a:pPr algn="l">
              <a:defRPr/>
            </a:pP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  <a:p>
            <a:pPr algn="l">
              <a:defRPr/>
            </a:pPr>
            <a:r>
              <a:rPr lang="en-GB" sz="2400" u="sng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Higher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30 marks per paper (90 total) for a 5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40 marks per paper (120 total) for a 6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50 marks per paper (150 total) for a 7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60 marks per paper (180 total) for an 8</a:t>
            </a:r>
          </a:p>
          <a:p>
            <a:pPr algn="l">
              <a:defRPr/>
            </a:pPr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  <a:cs typeface="Helvetica"/>
              </a:rPr>
              <a:t>70 marks per paper (210) total for a 9</a:t>
            </a:r>
          </a:p>
          <a:p>
            <a:pPr algn="l">
              <a:defRPr/>
            </a:pP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  <a:cs typeface="Helvetica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28847" y="-99392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400" b="1" dirty="0">
                <a:latin typeface="Century Gothic" panose="020B0502020202020204" pitchFamily="34" charset="0"/>
                <a:cs typeface="Helvetica" pitchFamily="34" charset="0"/>
              </a:rPr>
              <a:t>Grade boundaries</a:t>
            </a:r>
          </a:p>
        </p:txBody>
      </p:sp>
    </p:spTree>
    <p:extLst>
      <p:ext uri="{BB962C8B-B14F-4D97-AF65-F5344CB8AC3E}">
        <p14:creationId xmlns:p14="http://schemas.microsoft.com/office/powerpoint/2010/main" val="251404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200" b="1" dirty="0">
                <a:latin typeface="Century Gothic" panose="020B0502020202020204" pitchFamily="34" charset="0"/>
                <a:cs typeface="Helvetica" pitchFamily="34" charset="0"/>
              </a:rPr>
              <a:t>New Maths GCSE from 2017</a:t>
            </a:r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251520" y="98072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dirty="0">
                <a:latin typeface="Century Gothic" panose="020B0502020202020204" pitchFamily="34" charset="0"/>
                <a:cs typeface="Helvetica" pitchFamily="34" charset="0"/>
              </a:rPr>
              <a:t>Much greater focus on problem-solving.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dirty="0">
                <a:latin typeface="Century Gothic" panose="020B0502020202020204" pitchFamily="34" charset="0"/>
                <a:cs typeface="Helvetica" pitchFamily="34" charset="0"/>
              </a:rPr>
              <a:t>Requirement to provide clear mathematical arguments.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dirty="0">
                <a:latin typeface="Century Gothic" panose="020B0502020202020204" pitchFamily="34" charset="0"/>
                <a:cs typeface="Helvetica" pitchFamily="34" charset="0"/>
              </a:rPr>
              <a:t>A lot of new added content at both Higher and Foundation level.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3200" dirty="0">
                <a:latin typeface="Century Gothic" panose="020B0502020202020204" pitchFamily="34" charset="0"/>
                <a:cs typeface="Helvetica" pitchFamily="34" charset="0"/>
              </a:rPr>
              <a:t>No formulae provided. (Students expected to remember them!)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BA981FC-C1E1-406C-B5AC-B7DD882A0C59}"/>
              </a:ext>
            </a:extLst>
          </p:cNvPr>
          <p:cNvSpPr/>
          <p:nvPr/>
        </p:nvSpPr>
        <p:spPr>
          <a:xfrm>
            <a:off x="755576" y="3717032"/>
            <a:ext cx="6264696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800" dirty="0">
                <a:latin typeface="Century Gothic" panose="020B0502020202020204" pitchFamily="34" charset="0"/>
                <a:cs typeface="Helvetica" pitchFamily="34" charset="0"/>
              </a:rPr>
              <a:t>Formulae was provided for the 2023 papers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3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CD5068-8C22-4180-BA2B-DDBCEC7C8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6535"/>
            <a:ext cx="7416824" cy="68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2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B5EA9C-A813-58F1-F115-07C2CD988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-22346"/>
            <a:ext cx="5511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5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154"/>
            <a:ext cx="8229600" cy="114300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The tools to do the job!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7" y="933576"/>
            <a:ext cx="5340961" cy="528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7F0772-89B9-D5FD-88A6-1863BD4BC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976" y="950558"/>
            <a:ext cx="1633121" cy="35755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81967-85AD-AF41-482B-AB21611395AA}"/>
              </a:ext>
            </a:extLst>
          </p:cNvPr>
          <p:cNvSpPr txBox="1"/>
          <p:nvPr/>
        </p:nvSpPr>
        <p:spPr>
          <a:xfrm>
            <a:off x="3563888" y="5545685"/>
            <a:ext cx="1584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b="1" dirty="0">
                <a:latin typeface="Century Gothic" panose="020B0502020202020204" pitchFamily="34" charset="0"/>
                <a:cs typeface="Helvetica" pitchFamily="34" charset="0"/>
              </a:rPr>
              <a:t>Fx-83GT plus</a:t>
            </a:r>
            <a:endParaRPr lang="en-GB" altLang="en-US" sz="1800" b="1" dirty="0">
              <a:latin typeface="Century Gothic" panose="020B0502020202020204" pitchFamily="34" charset="0"/>
              <a:cs typeface="Helvetic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DD711-F052-B764-B077-C6A9B188E44F}"/>
              </a:ext>
            </a:extLst>
          </p:cNvPr>
          <p:cNvSpPr txBox="1"/>
          <p:nvPr/>
        </p:nvSpPr>
        <p:spPr>
          <a:xfrm>
            <a:off x="5590456" y="5511227"/>
            <a:ext cx="1584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b="1" dirty="0">
                <a:latin typeface="Century Gothic" panose="020B0502020202020204" pitchFamily="34" charset="0"/>
                <a:cs typeface="Helvetica" pitchFamily="34" charset="0"/>
              </a:rPr>
              <a:t>Fx-83GTx</a:t>
            </a:r>
            <a:endParaRPr lang="en-GB" altLang="en-US" sz="1800" b="1" dirty="0">
              <a:latin typeface="Century Gothic" panose="020B0502020202020204" pitchFamily="34" charset="0"/>
              <a:cs typeface="Helvetica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B71540-78D3-DE03-DD96-E1B17A52F5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2779" y="918619"/>
            <a:ext cx="1810544" cy="36695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2098ED-8AF3-EB24-399D-3874AF205885}"/>
              </a:ext>
            </a:extLst>
          </p:cNvPr>
          <p:cNvSpPr txBox="1"/>
          <p:nvPr/>
        </p:nvSpPr>
        <p:spPr>
          <a:xfrm>
            <a:off x="7429411" y="5501669"/>
            <a:ext cx="15841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b="1" dirty="0">
                <a:latin typeface="Century Gothic" panose="020B0502020202020204" pitchFamily="34" charset="0"/>
                <a:cs typeface="Helvetica" pitchFamily="34" charset="0"/>
              </a:rPr>
              <a:t>Fx-83GT </a:t>
            </a:r>
            <a:r>
              <a:rPr lang="en-GB" altLang="en-US" b="1" dirty="0" err="1">
                <a:latin typeface="Century Gothic" panose="020B0502020202020204" pitchFamily="34" charset="0"/>
                <a:cs typeface="Helvetica" pitchFamily="34" charset="0"/>
              </a:rPr>
              <a:t>classwiz</a:t>
            </a:r>
            <a:endParaRPr lang="en-GB" altLang="en-US" sz="1800" b="1" dirty="0">
              <a:latin typeface="Century Gothic" panose="020B0502020202020204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0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0E8065-275D-4D4F-BE09-243C316247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25" t="7914"/>
          <a:stretch/>
        </p:blipFill>
        <p:spPr>
          <a:xfrm>
            <a:off x="1712166" y="490364"/>
            <a:ext cx="5719667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7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3711A43-7C85-4FCE-BE21-AA63FEAD5549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200" b="1" dirty="0">
                <a:latin typeface="Century Gothic" panose="020B0502020202020204" pitchFamily="34" charset="0"/>
                <a:cs typeface="Helvetica" pitchFamily="34" charset="0"/>
              </a:rPr>
              <a:t>The best, most useful resource…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E9AF44-A2E5-49E7-ABFC-BF670CAAD1EB}"/>
              </a:ext>
            </a:extLst>
          </p:cNvPr>
          <p:cNvSpPr txBox="1"/>
          <p:nvPr/>
        </p:nvSpPr>
        <p:spPr>
          <a:xfrm>
            <a:off x="251520" y="2060848"/>
            <a:ext cx="8280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Century Gothic" panose="020B0502020202020204" pitchFamily="34" charset="0"/>
                <a:cs typeface="Helvetica" pitchFamily="34" charset="0"/>
              </a:rPr>
              <a:t>www.drfrostmaths.com</a:t>
            </a:r>
            <a:endParaRPr lang="en-GB" sz="5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2AEF9-B866-4369-B956-3B1F14D8C58A}"/>
              </a:ext>
            </a:extLst>
          </p:cNvPr>
          <p:cNvSpPr txBox="1"/>
          <p:nvPr/>
        </p:nvSpPr>
        <p:spPr>
          <a:xfrm>
            <a:off x="575556" y="3240464"/>
            <a:ext cx="76328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Century Gothic" panose="020B0502020202020204" pitchFamily="34" charset="0"/>
                <a:cs typeface="Helvetica" pitchFamily="34" charset="0"/>
              </a:rPr>
              <a:t>School email</a:t>
            </a:r>
          </a:p>
          <a:p>
            <a:r>
              <a:rPr lang="en-GB" sz="5400" dirty="0">
                <a:latin typeface="Century Gothic" panose="020B0502020202020204" pitchFamily="34" charset="0"/>
                <a:cs typeface="Helvetica" pitchFamily="34" charset="0"/>
              </a:rPr>
              <a:t>All passwords have been reset to password</a:t>
            </a:r>
            <a:endParaRPr lang="en-GB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7BDD86D2503C499CF759C42B87A08A" ma:contentTypeVersion="12" ma:contentTypeDescription="Create a new document." ma:contentTypeScope="" ma:versionID="4cb832a0bb6251989a51bcdb0bf552c5">
  <xsd:schema xmlns:xsd="http://www.w3.org/2001/XMLSchema" xmlns:xs="http://www.w3.org/2001/XMLSchema" xmlns:p="http://schemas.microsoft.com/office/2006/metadata/properties" xmlns:ns3="dce4f03e-5161-4f96-bceb-5310494a3ccd" xmlns:ns4="227d6605-8048-4e20-bc28-e1927f6e2956" targetNamespace="http://schemas.microsoft.com/office/2006/metadata/properties" ma:root="true" ma:fieldsID="e2e9d9a951e8c874185962cb233257de" ns3:_="" ns4:_="">
    <xsd:import namespace="dce4f03e-5161-4f96-bceb-5310494a3ccd"/>
    <xsd:import namespace="227d6605-8048-4e20-bc28-e1927f6e29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4f03e-5161-4f96-bceb-5310494a3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d6605-8048-4e20-bc28-e1927f6e29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925535-DC94-4C8A-9AF1-F6892EEF1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4f03e-5161-4f96-bceb-5310494a3ccd"/>
    <ds:schemaRef ds:uri="227d6605-8048-4e20-bc28-e1927f6e29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32A617-FB9F-42DD-AFE6-5550DD47B0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EB2AA9-851A-4E4F-83E4-613AF2E9E53F}">
  <ds:schemaRefs>
    <ds:schemaRef ds:uri="dce4f03e-5161-4f96-bceb-5310494a3ccd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227d6605-8048-4e20-bc28-e1927f6e29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252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1_Office Theme</vt:lpstr>
      <vt:lpstr>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tools to do the job!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Parent Information Evening (Revision)</dc:title>
  <dc:creator>JMaclannan</dc:creator>
  <cp:lastModifiedBy>Miss A Vasey</cp:lastModifiedBy>
  <cp:revision>37</cp:revision>
  <dcterms:created xsi:type="dcterms:W3CDTF">2016-10-19T11:44:57Z</dcterms:created>
  <dcterms:modified xsi:type="dcterms:W3CDTF">2023-09-14T10:48:33Z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0x010100087BDD86D2503C499CF759C42B87A08A</vt:lpwstr>
  </property>
</Properties>
</file>