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501" r:id="rId4"/>
    <p:sldId id="257" r:id="rId5"/>
    <p:sldId id="265" r:id="rId6"/>
    <p:sldId id="302" r:id="rId7"/>
    <p:sldId id="497" r:id="rId8"/>
    <p:sldId id="301" r:id="rId9"/>
    <p:sldId id="498" r:id="rId10"/>
    <p:sldId id="266" r:id="rId11"/>
    <p:sldId id="500" r:id="rId12"/>
    <p:sldId id="267" r:id="rId13"/>
    <p:sldId id="499" r:id="rId14"/>
    <p:sldId id="264" r:id="rId15"/>
    <p:sldId id="5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CE34-481F-4417-A13A-FB74E76D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5ADF-1B25-4898-8F67-690E7841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620B-47FC-4873-9B19-7F0B6587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70DED-61EF-4006-BD96-07954963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19EE-C8B0-4403-9454-4729594F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3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3FD6-4335-4774-97E8-B87F3F80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C27DB-D131-4D7E-B15A-EB28F28B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9ADF-8AA3-4ABB-A59A-D13FDB2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5CC7-27B6-450D-8DF4-39C49534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EFCA6-555B-4C43-AABC-EEE76702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1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25BE3-EC74-4A62-B6F8-4AB1BE032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A6150-DD94-4D7A-9783-DC4E1271E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EEC6C-FAAA-4A45-B934-5CC2E97C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3B855-5885-4765-A875-159F4858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94E-82EA-46A6-B5E6-C91C4BA4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9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22CA-3480-4694-A502-4DD96D54D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4C51B-745E-4F55-AD88-FDDD035D7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F1673-8486-4070-AD3E-2B2B7A32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A602-4D1D-4430-924E-606206DE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900A8-ED9C-4999-9CD2-41D99F80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7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F945-C794-4D4B-858B-31C9D519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1E0C-ADE0-41B9-BEFE-FC95CB72D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3C9B-85F8-494E-8769-9CD2A946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8FAAA-8EEC-4ABC-9556-46393ADA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B1534-FC6E-4379-A713-1AEEDB84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2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2A4F-2B96-4169-B26E-5A670485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9FEB8-2870-4EB0-8301-301783600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28004-5EB7-47EF-BD0D-B5685238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941A-2638-4D92-9F69-7BB5B6BE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8D49-9BF5-4E55-89D6-616381EF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BB99-ED86-4D7E-BB89-E8FAE2B0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C965-8CFB-4C31-A7F0-923FE955F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320CF-061F-4361-B463-54448FF8C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D50B1-A22B-4D7C-862C-A3F49A0C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196A8-2E5D-43DE-B234-41157CB3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8D2A-458D-4A48-9A79-E61CB296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BE6F-670E-433F-8758-15BEA96B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A7C4A-0DD5-46AC-AB59-963203B3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9C5A1-E75C-4D67-8C8C-F4E9267E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5F7F8-02C1-4645-93BE-BBC72D6B5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9089B-9862-4D57-A69D-AE255C0FC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56FCD-B66A-4310-9836-3114DE22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0AD55-3410-4B45-8BEF-AD1D3B82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E9033-1E46-4226-B61C-F77E16DA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9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AFE3-2767-4639-9845-D51C6109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402C9-48A5-46D0-9A4A-49AEC706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E88D0-E434-4FF5-BC3A-90E9C7B4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CACA2-C454-4B61-934C-521B579D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6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0DF663-A1BD-419E-A474-F954D1BE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33C81-78D2-4353-ACA3-CB16E1F9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59649-3C06-427B-A40D-595256DB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00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0588-F60C-4EA6-98CC-723C9645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17C3-2FD4-4682-B746-616AC76C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35C84-D6F1-45DB-B30C-956B479F5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CE0C-825C-4729-92AC-678579EF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16CB0-71B2-4037-8367-9CD23454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DB5ED-D5AE-45C8-B12D-31F03C86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2D25-7E9F-4661-AE19-B3DEC17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68F3-5685-4E4B-8833-9287868D5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800E-2F8C-455D-9CF1-E01EDC6E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949A7-A021-420A-85BC-4DE92676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D91B1-F13A-4C70-95A0-EE5D2A8F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39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7B83-7A14-49DF-9269-F7ED450B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86405-7643-4C3A-A65A-51303076A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8092D-D882-41C2-8822-A8DFE6EBE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9105-2FEA-4DAD-9D52-6B40CB00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FF96E-0C06-4D44-9CB3-E72B259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38BC-C168-4DEB-959A-0A135DDE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2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96D6-9465-4F1C-842E-12778F63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4A92C-7C61-4175-8419-417DA337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1BD2-B030-402A-90FA-B39AABE1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5F4FE-E5E6-439B-B140-DFF29159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7815-EAC1-4E2B-9699-F90EAD6E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2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C0FFA-6B06-4F35-A95B-3D67CAAC1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A3FC2-1A36-437D-92A0-EA26B6F04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A1705-D948-4CD7-A9E5-7A23C4C5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57C3-60DF-441D-8D66-2A687A54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0ED2-D573-4658-919F-A73CDF93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54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58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9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86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4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8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3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0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73D4-1683-4CEF-9307-ED3F088C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ABA40-34AD-4071-ABAE-4B8A3DB0B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B20A6-89A5-4491-B576-B2829213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0A7D9-9951-4AFB-B13B-282803A6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8570-1393-40F5-8056-9A9496CF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6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56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7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8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08F-8326-460D-9B53-D6E0AE24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F4ADF-A0E5-4243-ADA5-B43B33AF8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CEF7-6B4E-42BD-9390-E193FA8C0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01AE1-57C6-46BD-B06C-A256C8B2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67A7C-103E-44C9-8ED5-C220D26F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0506-480D-47A3-AC02-3E1AC3DA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1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1B8A-E31F-409A-A09A-F687C659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D499-3085-43E0-BB85-2EA416D3B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E5CF1-4510-4E2D-BD1D-64F32CD1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D1F70-E4D3-4E61-94D9-3D460D931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E822A-67C7-4C01-A7FD-604692BBE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0DCA8-08FB-47DB-965D-A8157A07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2AC90-70C2-4E04-8FEF-AD815CD9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164E6-C4B3-449A-AA19-3F368F1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EFEB-1785-4F6A-954F-88BC495B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B90F5-6683-4790-A76C-418D995A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8EB6-D207-4171-9396-3F07265C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0A54A-0C02-4466-8F24-F486C58B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6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C9E81-6EBA-490B-9BAB-A1DC32D7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86849-8F26-4EA1-9231-F3133DF4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B3CD4-7FEC-4CBC-BD70-24272BF0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3AFE-D0C4-4DB5-922C-16FCE0F3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506F-2CDC-40FB-B409-DE613C63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91AA3-7033-4C08-BA47-0CE7DCCBD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A5056-25AF-4D41-9BC7-D5B329C9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8B2C7-8370-44A4-B0CB-3796B5FB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062BA-DC91-4FB4-8C4C-371DE586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2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DE8F-6ED8-4BA2-BBBD-62BCD494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4D9AA-C017-4AD4-8285-C758974C7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F104-FB89-4034-B5FD-F12C79F54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128C9-78F5-4C8B-A26B-4C6C2B86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E907D-ED07-43FB-A174-5C70356CEECF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F24DB-9BB6-41A2-9CE6-A52728B5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8BD68-E93B-4F4A-9410-10B5C46F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B2835-3F53-4AA6-A515-967C75669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9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FF9B02-CCAB-4DBF-A8C8-D823F85EE2A3}"/>
              </a:ext>
            </a:extLst>
          </p:cNvPr>
          <p:cNvSpPr/>
          <p:nvPr userDrawn="1"/>
        </p:nvSpPr>
        <p:spPr>
          <a:xfrm>
            <a:off x="117566" y="105091"/>
            <a:ext cx="11953120" cy="6089514"/>
          </a:xfrm>
          <a:prstGeom prst="roundRect">
            <a:avLst>
              <a:gd name="adj" fmla="val 633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ACBE95-F98E-497E-8B95-6D3D6CDDE9DB}"/>
              </a:ext>
            </a:extLst>
          </p:cNvPr>
          <p:cNvGrpSpPr/>
          <p:nvPr userDrawn="1"/>
        </p:nvGrpSpPr>
        <p:grpSpPr>
          <a:xfrm>
            <a:off x="1424066" y="6289484"/>
            <a:ext cx="10767934" cy="490804"/>
            <a:chOff x="3826042" y="6353680"/>
            <a:chExt cx="8451646" cy="516506"/>
          </a:xfrm>
        </p:grpSpPr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44BC5474-90C8-40B2-8D7E-6CB01654ED8A}"/>
                </a:ext>
              </a:extLst>
            </p:cNvPr>
            <p:cNvSpPr/>
            <p:nvPr userDrawn="1"/>
          </p:nvSpPr>
          <p:spPr>
            <a:xfrm>
              <a:off x="3826042" y="6433070"/>
              <a:ext cx="8451646" cy="376205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71BC27-B2C4-4ED7-B819-90A094F8D976}"/>
                </a:ext>
              </a:extLst>
            </p:cNvPr>
            <p:cNvSpPr txBox="1"/>
            <p:nvPr userDrawn="1"/>
          </p:nvSpPr>
          <p:spPr>
            <a:xfrm>
              <a:off x="4283763" y="6359408"/>
              <a:ext cx="216000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Resilience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20E4C0-AAEB-4FFD-8CF2-A33241CCAF25}"/>
                </a:ext>
              </a:extLst>
            </p:cNvPr>
            <p:cNvSpPr txBox="1"/>
            <p:nvPr userDrawn="1"/>
          </p:nvSpPr>
          <p:spPr>
            <a:xfrm>
              <a:off x="7134103" y="6353680"/>
              <a:ext cx="216000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Respect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D17C1C-A4D7-4A90-A174-2D234DAA43AA}"/>
                </a:ext>
              </a:extLst>
            </p:cNvPr>
            <p:cNvSpPr txBox="1"/>
            <p:nvPr userDrawn="1"/>
          </p:nvSpPr>
          <p:spPr>
            <a:xfrm>
              <a:off x="9984443" y="6358441"/>
              <a:ext cx="220687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Responsibility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AA8D5-3ADF-45E5-BB8B-39CD352A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41C10-0128-4490-A89D-032BF0344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2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007E9D2-276C-4240-8F9F-BA078029F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4848" b="30303"/>
          <a:stretch/>
        </p:blipFill>
        <p:spPr>
          <a:xfrm>
            <a:off x="-28903" y="6192666"/>
            <a:ext cx="1452970" cy="6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3944B-874E-4DB9-8975-6FFDEB92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E45A-6277-4B27-8C19-84435550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EE7B6-55CB-44EF-A92C-29D9FDEE2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F49E-C0B0-45F8-840E-58EAF36E881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BE5A3-5D2B-4E4E-897E-D3EDFFA57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C351-4FED-4B10-8DFF-DA28619A6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A941-13E7-4CA1-903F-5C8403D51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0032-D332-46B3-BCF3-01A3989E8C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2A0F-8128-4BC9-AB86-32B039EE73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ionworld.com/a2-level-level-revision/english-literature-gcse-level/english-literature-gcse-past-papers/aqa-gcse-english-literature-past-papers" TargetMode="External"/><Relationship Id="rId2" Type="http://schemas.openxmlformats.org/officeDocument/2006/relationships/hyperlink" Target="https://revisionworld.com/a2-level-level-revision/english-language-gcse-level/english-language-gcse-past-papers/aqa-gcse-english-language-past-pap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sansenglish.wordpress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douglaswise.co.uk/ks4-teaching-resour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madameanglaise.wordpress.com/" TargetMode="External"/><Relationship Id="rId4" Type="http://schemas.openxmlformats.org/officeDocument/2006/relationships/hyperlink" Target="https://mrhansonsenglish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2F4D-BE3E-BD5C-DB17-83706BCB0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85" y="1122363"/>
            <a:ext cx="11015003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English Language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&amp;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English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D5234-9C23-91B4-1142-685743FFD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78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/>
              <a:t>Director of Faculty – Mrs S Gardner</a:t>
            </a:r>
          </a:p>
          <a:p>
            <a:r>
              <a:rPr lang="en-GB" sz="3600" dirty="0"/>
              <a:t>Assistant Director of KS4 – Mrs D </a:t>
            </a:r>
            <a:r>
              <a:rPr lang="en-GB" sz="3600" dirty="0" err="1"/>
              <a:t>Ryles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6592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6068-19D0-F706-F8DD-7ACA2CDF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2148"/>
            <a:ext cx="10515600" cy="647749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Killer Quotations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46AD-A2EA-6DDB-3670-2DA9EE0F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35" y="809897"/>
            <a:ext cx="11310425" cy="528141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10 per Literature text (Macbeth, A Christmas Carol, An Inspector Calls)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dirty="0"/>
              <a:t> – all students should remember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Yellow </a:t>
            </a:r>
            <a:r>
              <a:rPr lang="en-GB" dirty="0"/>
              <a:t>– additional quotes to recall if you can!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Questions to ask: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Complete the quote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Who said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When did they say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Why do they say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What theme(s) does it link to?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What writers’ methods (language techniques / structural devices) are being used?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How does it link to the social, historical context?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52BA6-D81A-7200-E0DC-B4D16F09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89" y="1277888"/>
            <a:ext cx="3855721" cy="38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A748-6EEE-A445-80E0-3A593C9C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Practice Makes Perfect!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DBFC-DC06-80C0-1477-B81E76A8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99"/>
            <a:ext cx="10515600" cy="422247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hlinkClick r:id="rId2"/>
              </a:rPr>
              <a:t>https://revisionworld.com/a2-level-level-revision/english-language-gcse-level/english-language-gcse-past-papers/aqa-gcse-english-language-past-papers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https://revisionworld.com/a2-level-level-revision/english-literature-gcse-level/english-literature-gcse-past-papers/aqa-gcse-english-literature-past-papers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43F9B-9698-8B7F-84AC-78C695A62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6" t="48465" r="34524" b="18503"/>
          <a:stretch/>
        </p:blipFill>
        <p:spPr>
          <a:xfrm>
            <a:off x="6095999" y="3222081"/>
            <a:ext cx="5821345" cy="2612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2868-EF58-C002-2E1D-D12463A065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5" t="41689" r="35477" b="10245"/>
          <a:stretch/>
        </p:blipFill>
        <p:spPr>
          <a:xfrm>
            <a:off x="274656" y="3222081"/>
            <a:ext cx="5573486" cy="2612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41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44DF-D516-4CD7-A0EC-96BBE033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YouTubers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F7AEF-425E-451B-9058-77E416F52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Mr </a:t>
            </a:r>
            <a:r>
              <a:rPr lang="en-GB" dirty="0" err="1"/>
              <a:t>Bruff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Stacey Reay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02CEC-CFA0-D658-B46C-57DE0EF8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61" y="206024"/>
            <a:ext cx="3503990" cy="1751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738E46-2909-E9C1-E292-6DB38A0A3EC1}"/>
              </a:ext>
            </a:extLst>
          </p:cNvPr>
          <p:cNvSpPr txBox="1"/>
          <p:nvPr/>
        </p:nvSpPr>
        <p:spPr>
          <a:xfrm>
            <a:off x="956603" y="3924886"/>
            <a:ext cx="6654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5-10 minute videos</a:t>
            </a:r>
          </a:p>
          <a:p>
            <a:endParaRPr lang="en-GB" sz="2800" b="1" dirty="0"/>
          </a:p>
          <a:p>
            <a:r>
              <a:rPr lang="en-GB" sz="2800" b="1" dirty="0"/>
              <a:t>Make bullet point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3411F-A5BA-BE95-07C6-1F6803D6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83" y="754062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214B0-4D12-11E8-418F-148A7A0D4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83" y="3286124"/>
            <a:ext cx="2386819" cy="2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6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7ABE-AEC2-BDA6-2CFF-E687A086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422031"/>
            <a:ext cx="10805160" cy="5626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u="sng" dirty="0"/>
              <a:t>Aim Higher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Wider reading – other texts linked to the Literature texts / reading and discussing topical news articles</a:t>
            </a:r>
          </a:p>
          <a:p>
            <a:pPr marL="0" indent="0">
              <a:buNone/>
            </a:pPr>
            <a:r>
              <a:rPr lang="en-GB" sz="3600" dirty="0">
                <a:hlinkClick r:id="rId2"/>
              </a:rPr>
              <a:t>https://www.douglaswise.co.uk/ks4-teaching-resources/</a:t>
            </a:r>
            <a:r>
              <a:rPr lang="en-GB" sz="3600" dirty="0"/>
              <a:t> </a:t>
            </a:r>
          </a:p>
          <a:p>
            <a:endParaRPr lang="en-GB" sz="3600" dirty="0"/>
          </a:p>
          <a:p>
            <a:r>
              <a:rPr lang="en-GB" sz="3600" dirty="0"/>
              <a:t>Deconstructing WAGOLLs (What A Good One Looks Like – exemplar responses)</a:t>
            </a:r>
          </a:p>
          <a:p>
            <a:pPr marL="0" indent="0">
              <a:buNone/>
            </a:pPr>
            <a:r>
              <a:rPr lang="en-GB" sz="3600" b="1" dirty="0">
                <a:hlinkClick r:id="rId3"/>
              </a:rPr>
              <a:t>https://susansenglish.wordpress.com</a:t>
            </a:r>
            <a:endParaRPr lang="en-GB" sz="3600" b="1" dirty="0"/>
          </a:p>
          <a:p>
            <a:pPr marL="0" indent="0">
              <a:buNone/>
            </a:pPr>
            <a:r>
              <a:rPr lang="en-GB" sz="3600" b="1" dirty="0">
                <a:hlinkClick r:id="rId4"/>
              </a:rPr>
              <a:t>https://mrhansonsenglish.wordpress.com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r>
              <a:rPr lang="en-GB" sz="3600" b="1" dirty="0">
                <a:hlinkClick r:id="rId5"/>
              </a:rPr>
              <a:t>https://madameanglaise.wordpress.com</a:t>
            </a:r>
            <a:r>
              <a:rPr lang="en-GB" sz="36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8E8D5-0801-2E25-F35E-42ACD45EE2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38" t="14298" r="52618" b="64689"/>
          <a:stretch/>
        </p:blipFill>
        <p:spPr>
          <a:xfrm>
            <a:off x="8619870" y="235299"/>
            <a:ext cx="2963594" cy="867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WordPress Powers Nearly Half of all Websites |">
            <a:extLst>
              <a:ext uri="{FF2B5EF4-FFF2-40B4-BE49-F238E27FC236}">
                <a16:creationId xmlns:a16="http://schemas.microsoft.com/office/drawing/2014/main" id="{8124FCF8-FB88-003A-49E1-9D1FD0C6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440" y="4159819"/>
            <a:ext cx="2212360" cy="1192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8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6695-638B-499B-8B4A-81F3E7FF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224941"/>
            <a:ext cx="10515600" cy="962591"/>
          </a:xfrm>
        </p:spPr>
        <p:txBody>
          <a:bodyPr>
            <a:normAutofit/>
          </a:bodyPr>
          <a:lstStyle/>
          <a:p>
            <a:r>
              <a:rPr lang="en-GB" b="1" u="sng" dirty="0"/>
              <a:t>AQA English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9E27-1FDE-4799-83C5-F5AA33DE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297858"/>
            <a:ext cx="10987549" cy="4750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/>
              <a:t>2 Papers – worth 80 marks (50% each of the English Language GCSE)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Language Paper 1: Explorations in creative reading and writing (1 hour 45 minutes)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dirty="0"/>
              <a:t>Language Paper 2: Writers’ viewpoints and perspectives </a:t>
            </a:r>
          </a:p>
          <a:p>
            <a:pPr marL="0" indent="0">
              <a:buNone/>
            </a:pPr>
            <a:r>
              <a:rPr lang="en-GB" b="1" dirty="0"/>
              <a:t>(1 hour 45 minutes)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Spoken Language – Pass, Merit, Distinction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6695-638B-499B-8B4A-81F3E7FF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96" y="-86697"/>
            <a:ext cx="10515600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AQA English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9E27-1FDE-4799-83C5-F5AA33DE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1" y="958645"/>
            <a:ext cx="11804392" cy="5089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600" b="1" dirty="0"/>
              <a:t>2 papers – 160 marks in total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u="sng" dirty="0"/>
              <a:t>Literature Paper 1: </a:t>
            </a:r>
            <a:r>
              <a:rPr lang="en-GB" b="1" dirty="0"/>
              <a:t>Macbeth and A Christmas Carol (64 marks in total) </a:t>
            </a:r>
          </a:p>
          <a:p>
            <a:pPr marL="0" indent="0">
              <a:buNone/>
            </a:pPr>
            <a:r>
              <a:rPr lang="en-GB" b="1" dirty="0"/>
              <a:t>1 hour 45 minutes</a:t>
            </a:r>
          </a:p>
          <a:p>
            <a:pPr marL="0" indent="0">
              <a:buNone/>
            </a:pPr>
            <a:endParaRPr lang="en-GB" b="1" i="1" dirty="0">
              <a:solidFill>
                <a:srgbClr val="7030A0"/>
              </a:solidFill>
            </a:endParaRPr>
          </a:p>
          <a:p>
            <a:r>
              <a:rPr lang="en-GB" b="1" u="sng" dirty="0"/>
              <a:t>Literature Paper 2: </a:t>
            </a:r>
            <a:r>
              <a:rPr lang="en-GB" b="1" dirty="0"/>
              <a:t>Modern texts and poetry       2 hours 15 minutes</a:t>
            </a:r>
          </a:p>
          <a:p>
            <a:r>
              <a:rPr lang="en-GB" b="1" i="1" dirty="0">
                <a:solidFill>
                  <a:srgbClr val="7030A0"/>
                </a:solidFill>
              </a:rPr>
              <a:t>Section A: An Inspector Calls (34 marks)</a:t>
            </a:r>
          </a:p>
          <a:p>
            <a:endParaRPr lang="en-GB" b="1" i="1" dirty="0">
              <a:solidFill>
                <a:srgbClr val="7030A0"/>
              </a:solidFill>
            </a:endParaRPr>
          </a:p>
          <a:p>
            <a:r>
              <a:rPr lang="en-GB" b="1" i="1" dirty="0">
                <a:solidFill>
                  <a:srgbClr val="7030A0"/>
                </a:solidFill>
              </a:rPr>
              <a:t>Section B Power and Conflict Poetry (30 marks)</a:t>
            </a:r>
          </a:p>
          <a:p>
            <a:endParaRPr lang="en-GB" b="1" i="1" dirty="0">
              <a:solidFill>
                <a:srgbClr val="7030A0"/>
              </a:solidFill>
            </a:endParaRPr>
          </a:p>
          <a:p>
            <a:r>
              <a:rPr lang="en-GB" b="1" i="1" dirty="0">
                <a:solidFill>
                  <a:srgbClr val="7030A0"/>
                </a:solidFill>
              </a:rPr>
              <a:t>Section C Unseen poetry (32 marks)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050DB-BD82-0D93-765A-7649D70DE180}"/>
              </a:ext>
            </a:extLst>
          </p:cNvPr>
          <p:cNvSpPr txBox="1"/>
          <p:nvPr/>
        </p:nvSpPr>
        <p:spPr>
          <a:xfrm>
            <a:off x="8562109" y="4822137"/>
            <a:ext cx="3143322" cy="1077218"/>
          </a:xfrm>
          <a:prstGeom prst="rect">
            <a:avLst/>
          </a:prstGeom>
          <a:solidFill>
            <a:srgbClr val="CBA6F4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Closed book exams!</a:t>
            </a:r>
          </a:p>
        </p:txBody>
      </p:sp>
    </p:spTree>
    <p:extLst>
      <p:ext uri="{BB962C8B-B14F-4D97-AF65-F5344CB8AC3E}">
        <p14:creationId xmlns:p14="http://schemas.microsoft.com/office/powerpoint/2010/main" val="58673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E2CD-4307-A6E4-9D6F-974E46A8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245D-56DD-1D6D-A09C-C0C92B6B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rading System in the UK - GetUniOffer Blog">
            <a:extLst>
              <a:ext uri="{FF2B5EF4-FFF2-40B4-BE49-F238E27FC236}">
                <a16:creationId xmlns:a16="http://schemas.microsoft.com/office/drawing/2014/main" id="{6EA3D665-D016-E864-F326-97946244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8" y="365125"/>
            <a:ext cx="8989621" cy="56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1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BBC1-F046-48D9-B477-83D933F7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Language Grade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9374-54C0-4527-A737-01C110D0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9 – 64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8 – 59 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7 – 54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6 – 49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5 – 43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4 – 38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3 – 28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2 – 18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1 – 8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2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1BA6-4B51-BA9E-D0FC-FF5FB201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2936-0369-2F0D-5970-308C325C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4CC52-15FF-89CC-AE41-777FABD1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520"/>
          <a:stretch/>
        </p:blipFill>
        <p:spPr>
          <a:xfrm>
            <a:off x="374073" y="311686"/>
            <a:ext cx="12192000" cy="551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BA3CE-4E79-37EF-DB47-9825D9620B6E}"/>
              </a:ext>
            </a:extLst>
          </p:cNvPr>
          <p:cNvSpPr txBox="1"/>
          <p:nvPr/>
        </p:nvSpPr>
        <p:spPr>
          <a:xfrm>
            <a:off x="3536868" y="675025"/>
            <a:ext cx="179317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Macbeth &amp; A Christmas Carol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74582-C56E-C36A-25C4-7ABADB3CBDF6}"/>
              </a:ext>
            </a:extLst>
          </p:cNvPr>
          <p:cNvSpPr txBox="1"/>
          <p:nvPr/>
        </p:nvSpPr>
        <p:spPr>
          <a:xfrm>
            <a:off x="6695704" y="365125"/>
            <a:ext cx="230579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Inspector Calls, Power and Conflict Poetry, Unseen Poetry </a:t>
            </a:r>
          </a:p>
        </p:txBody>
      </p:sp>
    </p:spTree>
    <p:extLst>
      <p:ext uri="{BB962C8B-B14F-4D97-AF65-F5344CB8AC3E}">
        <p14:creationId xmlns:p14="http://schemas.microsoft.com/office/powerpoint/2010/main" val="363355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CA10-DEF0-A515-95BE-FB52704C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A5B4-1DAC-7C1C-A4DE-229E282B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D2A8B-A9C1-B2A6-977F-6A4683965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76" t="36184" r="29880" b="28667"/>
          <a:stretch/>
        </p:blipFill>
        <p:spPr>
          <a:xfrm>
            <a:off x="3514468" y="365125"/>
            <a:ext cx="5529943" cy="63747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24B27-15D5-AA65-B08E-59253487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9117">
            <a:off x="189492" y="1511236"/>
            <a:ext cx="3013621" cy="2005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C7388-C4FE-8158-8D62-78B3B17F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2050">
            <a:off x="9249204" y="1850687"/>
            <a:ext cx="2693530" cy="1792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14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2B88-09BE-A678-026F-2A619F15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50665">
            <a:off x="308662" y="897129"/>
            <a:ext cx="2986461" cy="1028631"/>
          </a:xfrm>
          <a:solidFill>
            <a:srgbClr val="CBA6F4"/>
          </a:solidFill>
        </p:spPr>
        <p:txBody>
          <a:bodyPr>
            <a:noAutofit/>
          </a:bodyPr>
          <a:lstStyle/>
          <a:p>
            <a:r>
              <a:rPr lang="en-GB" sz="2400" b="1" dirty="0"/>
              <a:t>CGP</a:t>
            </a:r>
            <a:br>
              <a:rPr lang="en-GB" sz="2400" b="1" dirty="0"/>
            </a:br>
            <a:r>
              <a:rPr lang="en-GB" sz="2400" b="1"/>
              <a:t>£2.85 </a:t>
            </a:r>
            <a:r>
              <a:rPr lang="en-GB" sz="2400" b="1" dirty="0"/>
              <a:t>Parent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33AA-77A8-AC78-5FBA-91C6C27DF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C468E-66C7-C73A-4BCE-92C728CA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81" y="809897"/>
            <a:ext cx="2536826" cy="3583770"/>
          </a:xfrm>
          <a:prstGeom prst="rect">
            <a:avLst/>
          </a:prstGeom>
        </p:spPr>
      </p:pic>
      <p:pic>
        <p:nvPicPr>
          <p:cNvPr id="1026" name="Picture 2" descr="GCSE English Text Guide - An Inspector Calls includes Online Edition &amp;  Quizzes | CGP Books">
            <a:extLst>
              <a:ext uri="{FF2B5EF4-FFF2-40B4-BE49-F238E27FC236}">
                <a16:creationId xmlns:a16="http://schemas.microsoft.com/office/drawing/2014/main" id="{74C55AD8-4460-E313-FF06-67EA7F74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17" y="2408655"/>
            <a:ext cx="2513246" cy="355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CSE English Shakespeare Text Guide - Macbeth includes Online Edition &amp;  Quizzes: ideal for the 2023 and 2024 exams (CGP GCSE English Text Guides):  Amazon.co.uk: CGP Books, CGP Books: 8601200716801: Books">
            <a:extLst>
              <a:ext uri="{FF2B5EF4-FFF2-40B4-BE49-F238E27FC236}">
                <a16:creationId xmlns:a16="http://schemas.microsoft.com/office/drawing/2014/main" id="{9996B2EC-311E-3888-0B27-D1276739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10" y="898887"/>
            <a:ext cx="2536826" cy="35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CSE English AQA Poetry Guide - Power &amp; Conflict Anthology inc. Online  Edition, Audio &amp; Quizzes | CGP Books">
            <a:extLst>
              <a:ext uri="{FF2B5EF4-FFF2-40B4-BE49-F238E27FC236}">
                <a16:creationId xmlns:a16="http://schemas.microsoft.com/office/drawing/2014/main" id="{963EFE07-0474-94F7-E501-C5E77F26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10" y="2568806"/>
            <a:ext cx="2399880" cy="33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D3C14-329F-3823-DDE4-2AC7D7ADF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796" y="2387264"/>
            <a:ext cx="2536826" cy="35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1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69C086-AE51-3D54-41D1-21B5A10536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507" y="1572406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core concepts per Lit text – students need to learn these!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Students should utilise these core concepts to form topic sentences / thesis statements which begin their paragraphs in the main body of their essays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 shows students’ understanding of the writers’ intentions and avoids bolt on, irrelevant contextual information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F75143-5CB0-703C-C4DD-74318F67AD1F}"/>
              </a:ext>
            </a:extLst>
          </p:cNvPr>
          <p:cNvSpPr txBox="1">
            <a:spLocks/>
          </p:cNvSpPr>
          <p:nvPr/>
        </p:nvSpPr>
        <p:spPr>
          <a:xfrm>
            <a:off x="359701" y="368606"/>
            <a:ext cx="10992406" cy="87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u="sng" spc="300" dirty="0">
                <a:latin typeface="+mn-lt"/>
              </a:rPr>
              <a:t>The Literature Core Concepts (and our Literary Bibles)</a:t>
            </a:r>
          </a:p>
        </p:txBody>
      </p:sp>
    </p:spTree>
    <p:extLst>
      <p:ext uri="{BB962C8B-B14F-4D97-AF65-F5344CB8AC3E}">
        <p14:creationId xmlns:p14="http://schemas.microsoft.com/office/powerpoint/2010/main" val="326435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470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Office Theme</vt:lpstr>
      <vt:lpstr>2_Office Theme</vt:lpstr>
      <vt:lpstr>11_Office Theme</vt:lpstr>
      <vt:lpstr>English Language  &amp;  English Literature</vt:lpstr>
      <vt:lpstr>AQA English Language</vt:lpstr>
      <vt:lpstr>AQA English Literature</vt:lpstr>
      <vt:lpstr>PowerPoint Presentation</vt:lpstr>
      <vt:lpstr>Language Grade Boundaries</vt:lpstr>
      <vt:lpstr>PowerPoint Presentation</vt:lpstr>
      <vt:lpstr>PowerPoint Presentation</vt:lpstr>
      <vt:lpstr>CGP £2.85 Parent Pay</vt:lpstr>
      <vt:lpstr>PowerPoint Presentation</vt:lpstr>
      <vt:lpstr>Killer Quotations</vt:lpstr>
      <vt:lpstr>Practice Makes Perfect!</vt:lpstr>
      <vt:lpstr>YouTubers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 Jukes</dc:creator>
  <cp:lastModifiedBy>Mrs S Gardner</cp:lastModifiedBy>
  <cp:revision>32</cp:revision>
  <dcterms:created xsi:type="dcterms:W3CDTF">2021-07-07T06:35:59Z</dcterms:created>
  <dcterms:modified xsi:type="dcterms:W3CDTF">2023-07-19T12:18:01Z</dcterms:modified>
</cp:coreProperties>
</file>